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9" r:id="rId3"/>
    <p:sldId id="290" r:id="rId4"/>
    <p:sldId id="291" r:id="rId5"/>
    <p:sldId id="257" r:id="rId6"/>
    <p:sldId id="277" r:id="rId7"/>
    <p:sldId id="259" r:id="rId8"/>
    <p:sldId id="292" r:id="rId9"/>
    <p:sldId id="270" r:id="rId10"/>
    <p:sldId id="262" r:id="rId11"/>
    <p:sldId id="263" r:id="rId12"/>
    <p:sldId id="274" r:id="rId13"/>
    <p:sldId id="272" r:id="rId14"/>
    <p:sldId id="275" r:id="rId15"/>
    <p:sldId id="273" r:id="rId16"/>
    <p:sldId id="280" r:id="rId17"/>
    <p:sldId id="281" r:id="rId18"/>
    <p:sldId id="287" r:id="rId19"/>
    <p:sldId id="264" r:id="rId20"/>
    <p:sldId id="268" r:id="rId21"/>
    <p:sldId id="286" r:id="rId22"/>
    <p:sldId id="267" r:id="rId23"/>
    <p:sldId id="265" r:id="rId24"/>
    <p:sldId id="288" r:id="rId25"/>
    <p:sldId id="279" r:id="rId26"/>
    <p:sldId id="282" r:id="rId27"/>
    <p:sldId id="284" r:id="rId28"/>
    <p:sldId id="285" r:id="rId29"/>
    <p:sldId id="283" r:id="rId30"/>
    <p:sldId id="271" r:id="rId31"/>
    <p:sldId id="260" r:id="rId32"/>
    <p:sldId id="25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27AF53-516D-4140-AB77-4679765BED6C}">
          <p14:sldIdLst>
            <p14:sldId id="256"/>
            <p14:sldId id="289"/>
            <p14:sldId id="290"/>
            <p14:sldId id="291"/>
            <p14:sldId id="257"/>
          </p14:sldIdLst>
        </p14:section>
        <p14:section name="Protein Degradation" id="{9DFE04AC-F980-B845-9026-FD0D8507F8FF}">
          <p14:sldIdLst>
            <p14:sldId id="277"/>
            <p14:sldId id="259"/>
            <p14:sldId id="292"/>
          </p14:sldIdLst>
        </p14:section>
        <p14:section name="Amino Acid Degradation" id="{7066B491-530A-884F-99C1-582812E1EB06}">
          <p14:sldIdLst>
            <p14:sldId id="270"/>
            <p14:sldId id="262"/>
            <p14:sldId id="263"/>
            <p14:sldId id="274"/>
            <p14:sldId id="272"/>
            <p14:sldId id="275"/>
            <p14:sldId id="273"/>
            <p14:sldId id="280"/>
            <p14:sldId id="281"/>
          </p14:sldIdLst>
        </p14:section>
        <p14:section name="Glutaminase" id="{305B45C1-48B0-374E-AD89-A0CAB1607780}">
          <p14:sldIdLst>
            <p14:sldId id="287"/>
            <p14:sldId id="264"/>
            <p14:sldId id="268"/>
            <p14:sldId id="286"/>
            <p14:sldId id="267"/>
          </p14:sldIdLst>
        </p14:section>
        <p14:section name="Glutamate Degradation" id="{EC4BBCD3-B4E0-304A-89D8-92D84B1F15C1}">
          <p14:sldIdLst>
            <p14:sldId id="265"/>
            <p14:sldId id="288"/>
            <p14:sldId id="279"/>
            <p14:sldId id="282"/>
            <p14:sldId id="284"/>
            <p14:sldId id="285"/>
            <p14:sldId id="283"/>
          </p14:sldIdLst>
        </p14:section>
        <p14:section name="Amino Acid Summary" id="{43D6E83B-DA52-9046-B819-F3225CA9A0F8}">
          <p14:sldIdLst>
            <p14:sldId id="271"/>
            <p14:sldId id="260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/>
    <p:restoredTop sz="76080"/>
  </p:normalViewPr>
  <p:slideViewPr>
    <p:cSldViewPr snapToGrid="0" snapToObjects="1">
      <p:cViewPr>
        <p:scale>
          <a:sx n="95" d="100"/>
          <a:sy n="95" d="100"/>
        </p:scale>
        <p:origin x="976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0787E-6DA9-4744-8A82-6CCBE09B36D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ADD93-A02B-E04D-9C6F-FF54AC89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2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2004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nobel</a:t>
            </a:r>
            <a:r>
              <a:rPr lang="en-US" baseline="0" dirty="0" smtClean="0"/>
              <a:t> prize</a:t>
            </a:r>
          </a:p>
          <a:p>
            <a:r>
              <a:rPr lang="en-US" baseline="0" dirty="0" smtClean="0"/>
              <a:t>2016 </a:t>
            </a:r>
            <a:r>
              <a:rPr lang="en-US" baseline="0" dirty="0" err="1" smtClean="0"/>
              <a:t>nobel</a:t>
            </a:r>
            <a:r>
              <a:rPr lang="en-US" baseline="0" dirty="0" smtClean="0"/>
              <a:t> prize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</a:t>
            </a:r>
            <a:r>
              <a:rPr lang="en-US" baseline="0" dirty="0" err="1" smtClean="0"/>
              <a:t>targetted</a:t>
            </a:r>
            <a:r>
              <a:rPr lang="en-US" baseline="0" dirty="0" smtClean="0"/>
              <a:t> vs bulk degradation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56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down and mention mTORC1 is central to both of</a:t>
            </a:r>
            <a:r>
              <a:rPr lang="en-US" baseline="0" dirty="0" smtClean="0"/>
              <a:t> these.  Processes don</a:t>
            </a:r>
            <a:r>
              <a:rPr lang="mr-IN" baseline="0" dirty="0" smtClean="0"/>
              <a:t>’</a:t>
            </a:r>
            <a:r>
              <a:rPr lang="en-US" baseline="0" dirty="0" smtClean="0"/>
              <a:t>t matter but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0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energy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8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the 3-5 g/kg in tissue only</a:t>
            </a:r>
            <a:r>
              <a:rPr lang="en-US" baseline="0" dirty="0" smtClean="0"/>
              <a:t> ~0.1g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21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Ile/Val/</a:t>
            </a:r>
            <a:r>
              <a:rPr lang="en-US" dirty="0" err="1" smtClean="0"/>
              <a:t>Leu</a:t>
            </a:r>
            <a:r>
              <a:rPr lang="en-US" baseline="0" dirty="0" smtClean="0"/>
              <a:t> are still essential</a:t>
            </a:r>
          </a:p>
          <a:p>
            <a:r>
              <a:rPr lang="en-US" baseline="0" dirty="0" smtClean="0"/>
              <a:t>Most foods are high in these</a:t>
            </a:r>
          </a:p>
          <a:p>
            <a:r>
              <a:rPr lang="en-US" dirty="0" smtClean="0"/>
              <a:t>Smell</a:t>
            </a:r>
          </a:p>
          <a:p>
            <a:r>
              <a:rPr lang="en-US" dirty="0" smtClean="0"/>
              <a:t>Weight</a:t>
            </a:r>
            <a:r>
              <a:rPr lang="en-US" baseline="0" dirty="0" smtClean="0"/>
              <a:t> loss, loss of appetite</a:t>
            </a:r>
          </a:p>
          <a:p>
            <a:r>
              <a:rPr lang="en-US" baseline="0" dirty="0" smtClean="0"/>
              <a:t>Neurological development/seizures</a:t>
            </a:r>
          </a:p>
          <a:p>
            <a:r>
              <a:rPr lang="en-US" baseline="0" dirty="0" smtClean="0"/>
              <a:t>lethargy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9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</a:t>
            </a:r>
            <a:r>
              <a:rPr lang="en-US" baseline="0" dirty="0" smtClean="0"/>
              <a:t> are the possible fates of Acetyl CoA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7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3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3 ATP to convert 1 ammonia</a:t>
            </a:r>
            <a:r>
              <a:rPr lang="en-US" baseline="0" dirty="0" smtClean="0"/>
              <a:t> to 1 urea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8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1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6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0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3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9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8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7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5D8C7-667F-AD4F-830B-527278A05A10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5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Protein and Amino Acid Catabolism and the Urea Cycle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amino acids are degraded by aminotransferases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9377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965518"/>
                <a:gridCol w="2103120"/>
                <a:gridCol w="210312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n-lt"/>
                          <a:ea typeface="Symbol" charset="2"/>
                          <a:cs typeface="Symbol" charset="2"/>
                        </a:rPr>
                        <a:t>Glutamate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Glutamate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1" y="3416958"/>
            <a:ext cx="8520239" cy="25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62" y="365125"/>
            <a:ext cx="7996237" cy="1325563"/>
          </a:xfrm>
        </p:spPr>
        <p:txBody>
          <a:bodyPr/>
          <a:lstStyle/>
          <a:p>
            <a:r>
              <a:rPr lang="en-US" dirty="0" smtClean="0"/>
              <a:t>BCAA’s start with a transamination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4" y="200025"/>
            <a:ext cx="1985104" cy="6272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62"/>
          <a:stretch/>
        </p:blipFill>
        <p:spPr>
          <a:xfrm>
            <a:off x="5199063" y="1881187"/>
            <a:ext cx="2887661" cy="2147631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507208"/>
              </p:ext>
            </p:extLst>
          </p:nvPr>
        </p:nvGraphicFramePr>
        <p:xfrm>
          <a:off x="2644966" y="4277678"/>
          <a:ext cx="870883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480"/>
                <a:gridCol w="2160205"/>
                <a:gridCol w="951676"/>
                <a:gridCol w="2263267"/>
                <a:gridCol w="2160205"/>
              </a:tblGrid>
              <a:tr h="34691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Ketoisocaproate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Valine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Isoleucine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Ketomethylvalerate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6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BCAA’s Important in Nutrition?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three amino acids are a major constituent of total protein</a:t>
            </a:r>
          </a:p>
          <a:p>
            <a:pPr lvl="1"/>
            <a:r>
              <a:rPr lang="en-US" dirty="0" smtClean="0"/>
              <a:t>~20% of all amino acids in protein</a:t>
            </a:r>
          </a:p>
          <a:p>
            <a:pPr lvl="1"/>
            <a:r>
              <a:rPr lang="en-US" dirty="0" smtClean="0"/>
              <a:t>~35% of all indispensable amino acids in protein</a:t>
            </a:r>
          </a:p>
          <a:p>
            <a:r>
              <a:rPr lang="en-US" dirty="0" smtClean="0"/>
              <a:t>There is a low amount of free BCAA’s in tissue</a:t>
            </a:r>
          </a:p>
          <a:p>
            <a:pPr lvl="1"/>
            <a:r>
              <a:rPr lang="en-US" dirty="0" smtClean="0"/>
              <a:t>Of the 3-5g/kg of free AA in tissue, only ~0.1g are BCAA</a:t>
            </a:r>
          </a:p>
          <a:p>
            <a:r>
              <a:rPr lang="en-US" dirty="0" smtClean="0"/>
              <a:t>Defects can lead to Maple syrup urine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BCAA Catabolism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00663" y="1825625"/>
            <a:ext cx="4200526" cy="4351338"/>
          </a:xfrm>
        </p:spPr>
        <p:txBody>
          <a:bodyPr/>
          <a:lstStyle/>
          <a:p>
            <a:r>
              <a:rPr lang="en-US" dirty="0" err="1" smtClean="0"/>
              <a:t>Leu</a:t>
            </a:r>
            <a:r>
              <a:rPr lang="en-US" dirty="0" smtClean="0"/>
              <a:t>/Val/Ile all use same BCAT/BCKDH steps</a:t>
            </a:r>
          </a:p>
          <a:p>
            <a:r>
              <a:rPr lang="en-US" dirty="0" smtClean="0"/>
              <a:t>Next Step is Controlled by BCKDH</a:t>
            </a:r>
          </a:p>
          <a:p>
            <a:r>
              <a:rPr lang="en-US" dirty="0" smtClean="0"/>
              <a:t>BCKDH is inhibited by protein phosphorylation</a:t>
            </a:r>
          </a:p>
          <a:p>
            <a:pPr lvl="1"/>
            <a:r>
              <a:rPr lang="en-US" dirty="0" smtClean="0"/>
              <a:t>Activated by </a:t>
            </a:r>
            <a:r>
              <a:rPr lang="en-US" dirty="0" err="1" smtClean="0"/>
              <a:t>ketoisocaproic</a:t>
            </a:r>
            <a:r>
              <a:rPr lang="en-US" dirty="0" smtClean="0"/>
              <a:t> acid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5" b="44647"/>
          <a:stretch/>
        </p:blipFill>
        <p:spPr>
          <a:xfrm>
            <a:off x="838200" y="1690688"/>
            <a:ext cx="4259992" cy="4323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239" y="365125"/>
            <a:ext cx="1985104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Branched Chain </a:t>
            </a:r>
            <a:r>
              <a:rPr lang="en-US" dirty="0" err="1" smtClean="0"/>
              <a:t>Ketoacid</a:t>
            </a:r>
            <a:r>
              <a:rPr lang="en-US" dirty="0" smtClean="0"/>
              <a:t> Dehydrogenase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770066"/>
            <a:ext cx="6961188" cy="485933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14825" y="3371850"/>
            <a:ext cx="20288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43650" y="3371850"/>
            <a:ext cx="0" cy="32861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215063" y="3700463"/>
            <a:ext cx="285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29662" y="1992303"/>
            <a:ext cx="331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 A buildup of branched </a:t>
            </a:r>
            <a:r>
              <a:rPr lang="en-US" sz="2400" dirty="0" err="1" smtClean="0"/>
              <a:t>ketocacids</a:t>
            </a:r>
            <a:r>
              <a:rPr lang="en-US" sz="2400" dirty="0" smtClean="0"/>
              <a:t> (mainly </a:t>
            </a:r>
            <a:r>
              <a:rPr lang="en-US" sz="2400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sz="2400" dirty="0" smtClean="0"/>
              <a:t>-</a:t>
            </a:r>
            <a:r>
              <a:rPr lang="en-US" sz="2400" dirty="0" err="1" smtClean="0"/>
              <a:t>Ketoisocaproate</a:t>
            </a:r>
            <a:r>
              <a:rPr lang="en-US" sz="2400" dirty="0" smtClean="0"/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Inactivation of BCKDH kinase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Activation of BCKDH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More breakdown of branched </a:t>
            </a:r>
            <a:r>
              <a:rPr lang="en-US" sz="2400" dirty="0" err="1" smtClean="0"/>
              <a:t>ketoacids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291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Maple Syrup Urine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Mutations in BCKDH subunits, so impaired BCAA breakdown</a:t>
            </a:r>
          </a:p>
          <a:p>
            <a:r>
              <a:rPr lang="en-US" dirty="0" smtClean="0"/>
              <a:t>Autosomal recessive, 1 in 185 000 (1 in 380 in some </a:t>
            </a:r>
            <a:r>
              <a:rPr lang="en-US" dirty="0"/>
              <a:t>M</a:t>
            </a:r>
            <a:r>
              <a:rPr lang="en-US" dirty="0" smtClean="0"/>
              <a:t>ennonite populations)</a:t>
            </a:r>
          </a:p>
          <a:p>
            <a:r>
              <a:rPr lang="en-US" dirty="0" smtClean="0"/>
              <a:t>Treatment</a:t>
            </a:r>
          </a:p>
          <a:p>
            <a:pPr lvl="1"/>
            <a:r>
              <a:rPr lang="en-US" dirty="0" smtClean="0"/>
              <a:t>Careful monitoring of Ile, Val, </a:t>
            </a:r>
            <a:r>
              <a:rPr lang="en-US" dirty="0" err="1" smtClean="0"/>
              <a:t>Leu</a:t>
            </a:r>
            <a:r>
              <a:rPr lang="en-US" dirty="0" smtClean="0"/>
              <a:t> levels in blood</a:t>
            </a:r>
          </a:p>
          <a:p>
            <a:pPr lvl="1"/>
            <a:r>
              <a:rPr lang="en-US" dirty="0" smtClean="0"/>
              <a:t>Avoidance of protein catabolism (sufficient calories)</a:t>
            </a:r>
          </a:p>
          <a:p>
            <a:pPr lvl="1"/>
            <a:r>
              <a:rPr lang="en-US" dirty="0" smtClean="0"/>
              <a:t>Potential liver transplantation</a:t>
            </a:r>
          </a:p>
          <a:p>
            <a:pPr lvl="1"/>
            <a:r>
              <a:rPr lang="en-US" dirty="0" smtClean="0"/>
              <a:t>Think about how you could manage this nutritionally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rest of BCAA metabolism has several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525"/>
          <a:stretch/>
        </p:blipFill>
        <p:spPr>
          <a:xfrm>
            <a:off x="1628614" y="1690688"/>
            <a:ext cx="7701365" cy="5135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01899" y="5682227"/>
            <a:ext cx="2758698" cy="1075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94882" y="6219743"/>
            <a:ext cx="2758698" cy="537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5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amino acid(s) are ketogenic?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Leucine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Isoleucine, Valine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Valine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525"/>
          <a:stretch/>
        </p:blipFill>
        <p:spPr>
          <a:xfrm>
            <a:off x="3984357" y="1659690"/>
            <a:ext cx="7701365" cy="5135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2161" y="5639446"/>
            <a:ext cx="2758698" cy="1075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53207" y="6176963"/>
            <a:ext cx="3673097" cy="6724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Nitrogen rich amino acids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Glutamine and Asparagine have 2 amide groups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Glutaminase</a:t>
            </a:r>
            <a:r>
              <a:rPr lang="en-US" dirty="0" smtClean="0"/>
              <a:t> Breaks Down Glutamine into Glutamate, releasing Ammonia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2952" y="5570621"/>
            <a:ext cx="6559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Masola</a:t>
            </a:r>
            <a:r>
              <a:rPr lang="en-US" dirty="0" smtClean="0"/>
              <a:t> </a:t>
            </a:r>
            <a:r>
              <a:rPr lang="en-US" dirty="0"/>
              <a:t>B, </a:t>
            </a:r>
            <a:r>
              <a:rPr lang="en-US" dirty="0" err="1"/>
              <a:t>Ngubane</a:t>
            </a:r>
            <a:r>
              <a:rPr lang="en-US" dirty="0"/>
              <a:t> NP. The activity of phosphate-dependent </a:t>
            </a:r>
            <a:r>
              <a:rPr lang="en-US" dirty="0" err="1"/>
              <a:t>glutaminase</a:t>
            </a:r>
            <a:r>
              <a:rPr lang="en-US" dirty="0"/>
              <a:t> from the rat small intestine is modulated by ADP and is dependent on integrity of mitochondria. Arch </a:t>
            </a:r>
            <a:r>
              <a:rPr lang="en-US" dirty="0" err="1"/>
              <a:t>Biochem</a:t>
            </a:r>
            <a:r>
              <a:rPr lang="en-US" dirty="0"/>
              <a:t> </a:t>
            </a:r>
            <a:r>
              <a:rPr lang="en-US" dirty="0" err="1"/>
              <a:t>Biophys</a:t>
            </a:r>
            <a:r>
              <a:rPr lang="en-US" dirty="0"/>
              <a:t> 2010; 504:197–203.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1690688"/>
            <a:ext cx="5118100" cy="325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73" y="2029385"/>
            <a:ext cx="3835400" cy="427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2947" y="3800003"/>
            <a:ext cx="10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+ADP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0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When amino acids are fully metabolized what are the end products?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Glutamate, NADH, Water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Ammonia, NADH, Alanine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Urea, NADH, Glutamate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Water, CO2, Urea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Asparaginase</a:t>
            </a:r>
            <a:r>
              <a:rPr lang="en-US" dirty="0" smtClean="0"/>
              <a:t> Breaks Down Asparagine to Aspartate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5351"/>
            <a:ext cx="2743200" cy="2057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36568" y="1825625"/>
            <a:ext cx="741723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Enzyme Would Control the Next Step of Asparagine </a:t>
            </a:r>
            <a:r>
              <a:rPr lang="en-US" dirty="0" smtClean="0"/>
              <a:t>Breakdown?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Glutaminase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Aspartate Transaminase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Alanine Transaminase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Branched Chain Aminotransferase</a:t>
            </a:r>
          </a:p>
          <a:p>
            <a:pPr marL="514350" indent="-514350">
              <a:buFont typeface="+mj-lt"/>
              <a:buAutoNum type="alphaUcPeriod"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Think about what would regulate this step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26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transaminases</a:t>
            </a:r>
            <a:r>
              <a:rPr lang="mr-IN" dirty="0" smtClean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069506"/>
              </p:ext>
            </p:extLst>
          </p:nvPr>
        </p:nvGraphicFramePr>
        <p:xfrm>
          <a:off x="838200" y="1825625"/>
          <a:ext cx="10413553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05"/>
                <a:gridCol w="2160205"/>
                <a:gridCol w="951676"/>
                <a:gridCol w="2981262"/>
                <a:gridCol w="2160205"/>
              </a:tblGrid>
              <a:tr h="34691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Ketoisocaproate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Valine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Isoleucine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Ketomethylvalerate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Tyrosine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-</a:t>
                      </a:r>
                      <a:r>
                        <a:rPr lang="en-US" dirty="0" smtClean="0"/>
                        <a:t>hydroxyphenylpyruvate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Tryptophan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TTA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(indol-3-yl)pyruvate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Methionine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2-oxo-4-methylthiobutanoate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Cysteine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Sulfinylpyruvate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3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Degradation Paths Lead Through Glutamate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Transaminases</a:t>
            </a:r>
          </a:p>
          <a:p>
            <a:pPr lvl="1"/>
            <a:r>
              <a:rPr lang="en-US" b="1" dirty="0" smtClean="0"/>
              <a:t>Alanine</a:t>
            </a:r>
            <a:r>
              <a:rPr lang="en-US" dirty="0" smtClean="0"/>
              <a:t> (also makes pyruvate)</a:t>
            </a:r>
          </a:p>
          <a:p>
            <a:pPr lvl="1"/>
            <a:r>
              <a:rPr lang="en-US" b="1" dirty="0" smtClean="0"/>
              <a:t>Aspartate</a:t>
            </a:r>
            <a:r>
              <a:rPr lang="en-US" dirty="0" smtClean="0"/>
              <a:t> (also makes oxaloacetate)</a:t>
            </a:r>
          </a:p>
          <a:p>
            <a:pPr lvl="2"/>
            <a:r>
              <a:rPr lang="en-US" b="1" dirty="0" smtClean="0"/>
              <a:t>Asparagine</a:t>
            </a:r>
            <a:r>
              <a:rPr lang="en-US" dirty="0" smtClean="0"/>
              <a:t> (via Aspartate)</a:t>
            </a:r>
          </a:p>
          <a:p>
            <a:pPr lvl="1"/>
            <a:r>
              <a:rPr lang="en-US" b="1" dirty="0" smtClean="0"/>
              <a:t>Leucine, Valine, Isoleucine </a:t>
            </a:r>
            <a:r>
              <a:rPr lang="en-US" dirty="0" smtClean="0"/>
              <a:t>(also makes branched </a:t>
            </a:r>
            <a:r>
              <a:rPr lang="en-US" dirty="0" err="1" smtClean="0"/>
              <a:t>ketoacids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Tyrosine, Tryptophan, Methionine, Cysteine</a:t>
            </a:r>
          </a:p>
          <a:p>
            <a:pPr lvl="2"/>
            <a:r>
              <a:rPr lang="en-US" b="1" dirty="0" err="1" smtClean="0"/>
              <a:t>Pheynylalanine</a:t>
            </a:r>
            <a:r>
              <a:rPr lang="en-US" b="1" dirty="0" smtClean="0"/>
              <a:t> </a:t>
            </a:r>
            <a:r>
              <a:rPr lang="en-US" dirty="0" smtClean="0"/>
              <a:t>(via </a:t>
            </a:r>
            <a:r>
              <a:rPr lang="en-US" dirty="0" err="1" smtClean="0"/>
              <a:t>Tyrosone</a:t>
            </a:r>
            <a:r>
              <a:rPr lang="en-US" dirty="0" smtClean="0"/>
              <a:t>)</a:t>
            </a:r>
            <a:endParaRPr lang="en-US" b="1" dirty="0" smtClean="0"/>
          </a:p>
          <a:p>
            <a:r>
              <a:rPr lang="en-US" b="1" dirty="0" smtClean="0"/>
              <a:t>Arginine</a:t>
            </a:r>
            <a:r>
              <a:rPr lang="en-US" dirty="0" smtClean="0"/>
              <a:t>, </a:t>
            </a:r>
            <a:r>
              <a:rPr lang="en-US" b="1" dirty="0" smtClean="0"/>
              <a:t>Histidine</a:t>
            </a:r>
            <a:r>
              <a:rPr lang="en-US" dirty="0" smtClean="0"/>
              <a:t>, </a:t>
            </a:r>
            <a:r>
              <a:rPr lang="en-US" b="1" dirty="0" smtClean="0"/>
              <a:t>Glutamine</a:t>
            </a:r>
            <a:r>
              <a:rPr lang="en-US" dirty="0" smtClean="0"/>
              <a:t> and </a:t>
            </a:r>
            <a:r>
              <a:rPr lang="en-US" b="1" dirty="0" smtClean="0"/>
              <a:t>Proline </a:t>
            </a:r>
            <a:r>
              <a:rPr lang="en-US" dirty="0" smtClean="0"/>
              <a:t>(become </a:t>
            </a:r>
            <a:r>
              <a:rPr lang="en-US" dirty="0" err="1" smtClean="0"/>
              <a:t>gluatamate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Lysine </a:t>
            </a:r>
            <a:r>
              <a:rPr lang="en-US" u="sng" dirty="0" smtClean="0"/>
              <a:t>makes</a:t>
            </a:r>
            <a:r>
              <a:rPr lang="en-US" dirty="0" smtClean="0"/>
              <a:t> glutamate in a dehydrogenase reaction</a:t>
            </a:r>
            <a:endParaRPr lang="en-US" b="1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55300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All but </a:t>
            </a:r>
            <a:r>
              <a:rPr lang="en-US" b="1" dirty="0" smtClean="0"/>
              <a:t>glycine</a:t>
            </a:r>
            <a:r>
              <a:rPr lang="en-US" dirty="0" smtClean="0"/>
              <a:t>, </a:t>
            </a:r>
            <a:r>
              <a:rPr lang="en-US" b="1" dirty="0" smtClean="0"/>
              <a:t>serine</a:t>
            </a:r>
            <a:r>
              <a:rPr lang="en-US" dirty="0" smtClean="0"/>
              <a:t> and </a:t>
            </a:r>
            <a:r>
              <a:rPr lang="en-US" b="1" dirty="0" smtClean="0"/>
              <a:t>threonine</a:t>
            </a:r>
            <a:r>
              <a:rPr lang="en-US" dirty="0" smtClean="0"/>
              <a:t> and </a:t>
            </a:r>
            <a:r>
              <a:rPr lang="en-US" b="1" dirty="0" smtClean="0"/>
              <a:t>lysine</a:t>
            </a:r>
            <a:r>
              <a:rPr lang="en-US" dirty="0" smtClean="0"/>
              <a:t> use transaminases</a:t>
            </a:r>
          </a:p>
          <a:p>
            <a:pPr lvl="1"/>
            <a:r>
              <a:rPr lang="en-US" dirty="0" smtClean="0"/>
              <a:t>Threonine -&gt; Glycine -&gt; CO2/NH3</a:t>
            </a:r>
          </a:p>
          <a:p>
            <a:pPr lvl="1"/>
            <a:r>
              <a:rPr lang="en-US" dirty="0" smtClean="0"/>
              <a:t>Serine -&gt; Glycine -&gt; CO2/NH3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768" y="3378631"/>
            <a:ext cx="4428032" cy="33244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01070" y="4662878"/>
            <a:ext cx="2758698" cy="839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24234" y="3483237"/>
            <a:ext cx="1633780" cy="537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Glutamate Dehydrogenase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463" cy="4351338"/>
          </a:xfrm>
        </p:spPr>
        <p:txBody>
          <a:bodyPr/>
          <a:lstStyle/>
          <a:p>
            <a:r>
              <a:rPr lang="en-US" dirty="0" smtClean="0"/>
              <a:t>Tends to Make </a:t>
            </a:r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ADP, GDP</a:t>
            </a:r>
          </a:p>
          <a:p>
            <a:pPr lvl="1"/>
            <a:r>
              <a:rPr lang="en-US" dirty="0" smtClean="0"/>
              <a:t>BCAA and their metabolites</a:t>
            </a:r>
          </a:p>
          <a:p>
            <a:pPr lvl="1"/>
            <a:r>
              <a:rPr lang="en-US" dirty="0" smtClean="0"/>
              <a:t>NAD</a:t>
            </a:r>
          </a:p>
          <a:p>
            <a:r>
              <a:rPr lang="en-US" dirty="0" smtClean="0"/>
              <a:t>Tends to Make </a:t>
            </a:r>
            <a:r>
              <a:rPr lang="en-US" dirty="0" err="1" smtClean="0"/>
              <a:t>Glu</a:t>
            </a:r>
            <a:r>
              <a:rPr lang="en-US" dirty="0" smtClean="0"/>
              <a:t> by</a:t>
            </a:r>
          </a:p>
          <a:p>
            <a:pPr lvl="1"/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endParaRPr lang="en-US" dirty="0" smtClean="0"/>
          </a:p>
          <a:p>
            <a:pPr lvl="1"/>
            <a:r>
              <a:rPr lang="en-US" dirty="0" smtClean="0"/>
              <a:t>NADPH</a:t>
            </a:r>
          </a:p>
          <a:p>
            <a:pPr lvl="1"/>
            <a:r>
              <a:rPr lang="en-US" dirty="0" smtClean="0"/>
              <a:t>ATP, GTP</a:t>
            </a:r>
          </a:p>
          <a:p>
            <a:pPr lvl="1"/>
            <a:r>
              <a:rPr lang="en-US" dirty="0" smtClean="0"/>
              <a:t>Ammonia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213" y="1568868"/>
            <a:ext cx="6124986" cy="460809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71575" y="3729038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71575" y="4153491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83560" y="4549369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83560" y="4916672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71575" y="5341125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34840"/>
          <a:stretch/>
        </p:blipFill>
        <p:spPr>
          <a:xfrm>
            <a:off x="6447236" y="2214818"/>
            <a:ext cx="4261629" cy="26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steps discussed so far </a:t>
            </a:r>
            <a:r>
              <a:rPr lang="en-US" b="1" u="sng" dirty="0" smtClean="0"/>
              <a:t>do not </a:t>
            </a:r>
            <a:r>
              <a:rPr lang="en-US" dirty="0" smtClean="0"/>
              <a:t>connect energy needs to amino acid catabolism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Glutamine (</a:t>
            </a:r>
            <a:r>
              <a:rPr lang="en-US" dirty="0" err="1" smtClean="0"/>
              <a:t>Glutaminase</a:t>
            </a:r>
            <a:r>
              <a:rPr lang="en-US" dirty="0" smtClean="0"/>
              <a:t> and Glutamate Dehydrogenase) and </a:t>
            </a:r>
            <a:r>
              <a:rPr lang="en-US" dirty="0" err="1" smtClean="0"/>
              <a:t>Glutaminase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Leucine (BCAT and Branched Chain </a:t>
            </a:r>
            <a:r>
              <a:rPr lang="en-US" dirty="0" err="1" smtClean="0"/>
              <a:t>Ketoacid</a:t>
            </a:r>
            <a:r>
              <a:rPr lang="en-US" dirty="0" smtClean="0"/>
              <a:t> Dehydrogenase)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Alanine (Alanine Transaminase and Glutamate </a:t>
            </a:r>
            <a:r>
              <a:rPr lang="en-US" dirty="0" err="1" smtClean="0"/>
              <a:t>Deydrogenase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Asparagine (</a:t>
            </a:r>
            <a:r>
              <a:rPr lang="en-US" dirty="0" err="1" smtClean="0"/>
              <a:t>Asparaginase</a:t>
            </a:r>
            <a:r>
              <a:rPr lang="en-US" dirty="0" smtClean="0"/>
              <a:t>, Aspartate Transaminase and Glutamate Dehydrogenase)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Urea </a:t>
            </a:r>
            <a:r>
              <a:rPr lang="en-US" dirty="0"/>
              <a:t>C</a:t>
            </a:r>
            <a:r>
              <a:rPr lang="en-US" dirty="0" smtClean="0"/>
              <a:t>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38234" cy="4351338"/>
          </a:xfrm>
        </p:spPr>
        <p:txBody>
          <a:bodyPr/>
          <a:lstStyle/>
          <a:p>
            <a:r>
              <a:rPr lang="en-US" dirty="0"/>
              <a:t>Several amino acid catabolic reactions release ammonia</a:t>
            </a:r>
            <a:endParaRPr lang="en-US" dirty="0" smtClean="0"/>
          </a:p>
          <a:p>
            <a:pPr lvl="1"/>
            <a:r>
              <a:rPr lang="en-US" dirty="0" smtClean="0"/>
              <a:t>Glutamate </a:t>
            </a:r>
            <a:r>
              <a:rPr lang="en-US" dirty="0" err="1" smtClean="0"/>
              <a:t>deydrogenase</a:t>
            </a:r>
            <a:endParaRPr lang="en-US" dirty="0" smtClean="0"/>
          </a:p>
          <a:p>
            <a:pPr lvl="1"/>
            <a:r>
              <a:rPr lang="en-US" dirty="0" err="1" smtClean="0"/>
              <a:t>Asparaginase</a:t>
            </a:r>
            <a:endParaRPr lang="en-US" dirty="0" smtClean="0"/>
          </a:p>
          <a:p>
            <a:pPr lvl="1"/>
            <a:r>
              <a:rPr lang="en-US" dirty="0" err="1" smtClean="0"/>
              <a:t>Glutaminase</a:t>
            </a:r>
            <a:endParaRPr lang="en-US" dirty="0" smtClean="0"/>
          </a:p>
          <a:p>
            <a:r>
              <a:rPr lang="en-US" dirty="0" smtClean="0"/>
              <a:t>Occurs in the liver due to the presence of arginase in that tissue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179" y="1784928"/>
            <a:ext cx="6018160" cy="44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Urea Cycle converts toxic ammonia into urea for excretion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1"/>
          <a:stretch/>
        </p:blipFill>
        <p:spPr>
          <a:xfrm>
            <a:off x="1788485" y="1690688"/>
            <a:ext cx="3443930" cy="488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00" y="991892"/>
            <a:ext cx="4724451" cy="55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Urea Cycle is Regulated by N-</a:t>
            </a:r>
            <a:r>
              <a:rPr lang="en-US" dirty="0" err="1" smtClean="0"/>
              <a:t>Acetylglutamate</a:t>
            </a:r>
            <a:r>
              <a:rPr lang="en-US" dirty="0" smtClean="0"/>
              <a:t> (NAG)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36037" cy="4351338"/>
          </a:xfrm>
        </p:spPr>
        <p:txBody>
          <a:bodyPr/>
          <a:lstStyle/>
          <a:p>
            <a:r>
              <a:rPr lang="en-US" dirty="0" smtClean="0"/>
              <a:t>Activates </a:t>
            </a:r>
            <a:r>
              <a:rPr lang="en-US" dirty="0" err="1" smtClean="0"/>
              <a:t>carbamoylphosphate</a:t>
            </a:r>
            <a:r>
              <a:rPr lang="en-US" dirty="0" smtClean="0"/>
              <a:t> </a:t>
            </a:r>
            <a:r>
              <a:rPr lang="en-US" dirty="0" err="1" smtClean="0"/>
              <a:t>synthetase</a:t>
            </a:r>
            <a:endParaRPr lang="en-US" dirty="0" smtClean="0"/>
          </a:p>
          <a:p>
            <a:r>
              <a:rPr lang="en-US" dirty="0" smtClean="0"/>
              <a:t>NAG levels are increased with: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Acetyl-CoA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Arginine</a:t>
            </a:r>
          </a:p>
          <a:p>
            <a:r>
              <a:rPr lang="en-US" dirty="0" smtClean="0"/>
              <a:t>Urea cycle enzymes are also increased by </a:t>
            </a:r>
            <a:r>
              <a:rPr lang="en-US" dirty="0" smtClean="0">
                <a:solidFill>
                  <a:srgbClr val="00B05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B050"/>
                </a:solidFill>
              </a:rPr>
              <a:t>glucocorticoids</a:t>
            </a:r>
            <a:r>
              <a:rPr lang="en-US" dirty="0" smtClean="0"/>
              <a:t> and decreased by </a:t>
            </a:r>
            <a:r>
              <a:rPr lang="en-US" dirty="0" smtClean="0">
                <a:solidFill>
                  <a:srgbClr val="FF0000"/>
                </a:solidFill>
              </a:rPr>
              <a:t>insulin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146" y="3800840"/>
            <a:ext cx="3542654" cy="2984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3"/>
          <a:stretch/>
        </p:blipFill>
        <p:spPr>
          <a:xfrm>
            <a:off x="7811146" y="1144991"/>
            <a:ext cx="3542654" cy="26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glucagon and glucocorticoids want to increase the urea cycle?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Defects in the Urea Cycle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50058" cy="4351338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Acquired: </a:t>
            </a:r>
            <a:r>
              <a:rPr lang="en-US" dirty="0" smtClean="0"/>
              <a:t>Alcoholic or viral liver diseases</a:t>
            </a:r>
          </a:p>
          <a:p>
            <a:r>
              <a:rPr lang="en-US" b="1" dirty="0" smtClean="0"/>
              <a:t>Inherited: </a:t>
            </a:r>
            <a:r>
              <a:rPr lang="en-US" dirty="0" smtClean="0"/>
              <a:t>Could be any of the various enzymes of the cycle</a:t>
            </a:r>
          </a:p>
          <a:p>
            <a:endParaRPr lang="en-US" dirty="0" smtClean="0"/>
          </a:p>
          <a:p>
            <a:r>
              <a:rPr lang="en-US" dirty="0" smtClean="0"/>
              <a:t>Most common genetic defect is ornithine </a:t>
            </a:r>
            <a:r>
              <a:rPr lang="en-US" dirty="0" err="1" smtClean="0"/>
              <a:t>transcarbamylase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X-linked 1:60-75 000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err="1" smtClean="0"/>
              <a:t>Hyperammonia</a:t>
            </a:r>
            <a:endParaRPr lang="en-US" dirty="0" smtClean="0"/>
          </a:p>
          <a:p>
            <a:pPr lvl="1"/>
            <a:r>
              <a:rPr lang="en-US" dirty="0" smtClean="0"/>
              <a:t>Hyperargininemia 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04" y="0"/>
            <a:ext cx="3688596" cy="66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function of the urea cycle?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Removal of carbon from glutamate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Conversion of CO2 into bicarbonate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Conversion of ammonia into urea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Production of urea for amination reactions</a:t>
            </a:r>
          </a:p>
        </p:txBody>
      </p:sp>
    </p:spTree>
    <p:extLst>
      <p:ext uri="{BB962C8B-B14F-4D97-AF65-F5344CB8AC3E}">
        <p14:creationId xmlns:p14="http://schemas.microsoft.com/office/powerpoint/2010/main" val="97480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Degradation of the </a:t>
            </a:r>
            <a:r>
              <a:rPr lang="en-US" smtClean="0"/>
              <a:t>Carbon Skeletons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7312"/>
            <a:ext cx="7334250" cy="55006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514475"/>
            <a:ext cx="2647950" cy="1014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Glucogenic</a:t>
            </a:r>
            <a:r>
              <a:rPr lang="en-US" dirty="0" smtClean="0"/>
              <a:t> and Ketogenic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32" y="1643430"/>
            <a:ext cx="3728609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6"/>
          <a:stretch/>
        </p:blipFill>
        <p:spPr>
          <a:xfrm>
            <a:off x="5366085" y="1596172"/>
            <a:ext cx="4499810" cy="485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processes of proteolysis and autophagy which both lead to the degradation of proteins into amino acids</a:t>
            </a:r>
          </a:p>
          <a:p>
            <a:r>
              <a:rPr lang="en-US" dirty="0" smtClean="0"/>
              <a:t>Understand which hormones, and which internal signals can promote protein degradation</a:t>
            </a:r>
          </a:p>
          <a:p>
            <a:r>
              <a:rPr lang="en-US" dirty="0" smtClean="0"/>
              <a:t>Explain the biochemical basis which underlies whether amino acids are </a:t>
            </a:r>
            <a:r>
              <a:rPr lang="en-US" dirty="0" err="1" smtClean="0"/>
              <a:t>glucogenic</a:t>
            </a:r>
            <a:r>
              <a:rPr lang="en-US" dirty="0" smtClean="0"/>
              <a:t> or ketogenic</a:t>
            </a:r>
          </a:p>
          <a:p>
            <a:r>
              <a:rPr lang="en-US" dirty="0" smtClean="0"/>
              <a:t>Understand the role that the Urea Cycle plays in metabolizing ammonia during amino acid catabolism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6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ketogenic amino acid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Alanine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Glycine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Glutamate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4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processes of proteolysis and autophagy which both lead to the degradation of proteins into amino acids</a:t>
            </a:r>
          </a:p>
          <a:p>
            <a:r>
              <a:rPr lang="en-US" dirty="0" smtClean="0"/>
              <a:t>Understand which hormones, and which internal signals can promote protein degradation</a:t>
            </a:r>
          </a:p>
          <a:p>
            <a:r>
              <a:rPr lang="en-US" dirty="0" smtClean="0"/>
              <a:t>Explain the biochemical basis which underlies whether amino acids are </a:t>
            </a:r>
            <a:r>
              <a:rPr lang="en-US" dirty="0" err="1" smtClean="0"/>
              <a:t>glucogenic</a:t>
            </a:r>
            <a:r>
              <a:rPr lang="en-US" dirty="0" smtClean="0"/>
              <a:t> or ketogenic</a:t>
            </a:r>
          </a:p>
          <a:p>
            <a:r>
              <a:rPr lang="en-US" dirty="0" smtClean="0"/>
              <a:t>Understand the role that the Urea Cycle plays in metabolizing ammonia during amino acid catabolism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mechanisms of protein breakdown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Proteolysis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47798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Mediated by proteasome</a:t>
            </a:r>
          </a:p>
          <a:p>
            <a:r>
              <a:rPr lang="en-US" dirty="0" smtClean="0"/>
              <a:t>Regulated by insulin inactivation of FOXO</a:t>
            </a:r>
          </a:p>
          <a:p>
            <a:r>
              <a:rPr lang="en-US" dirty="0" smtClean="0"/>
              <a:t>Proteins marked by </a:t>
            </a:r>
            <a:r>
              <a:rPr lang="en-US" dirty="0" err="1" smtClean="0"/>
              <a:t>ubiquitinylation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Lysosome/Autophagy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Regulated by inactivation of mTORC1</a:t>
            </a:r>
          </a:p>
          <a:p>
            <a:r>
              <a:rPr lang="en-US" sz="2400" dirty="0" smtClean="0"/>
              <a:t>Traffics proteins/organelles to lysosome for degradation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0496"/>
          <a:stretch/>
        </p:blipFill>
        <p:spPr>
          <a:xfrm>
            <a:off x="1084774" y="3829588"/>
            <a:ext cx="3642210" cy="26791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03" y="3797828"/>
            <a:ext cx="3559606" cy="30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6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Break Down Proteins into Amino Acids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Endocrine signals</a:t>
            </a:r>
            <a:endParaRPr lang="en-US" dirty="0"/>
          </a:p>
        </p:txBody>
      </p:sp>
      <p:graphicFrame>
        <p:nvGraphicFramePr>
          <p:cNvPr id="4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00514103"/>
              </p:ext>
            </p:extLst>
          </p:nvPr>
        </p:nvGraphicFramePr>
        <p:xfrm>
          <a:off x="839788" y="2505075"/>
          <a:ext cx="5157033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011"/>
                <a:gridCol w="1719011"/>
                <a:gridCol w="17190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Synthesis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Degradation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Insulin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Glucocorticoids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Growth Hormone/IGF1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Testosterone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</a:tr>
            </a:tbl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Nutritional signals	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Via mTORC1</a:t>
            </a:r>
          </a:p>
          <a:p>
            <a:pPr lvl="1"/>
            <a:r>
              <a:rPr lang="en-US" dirty="0" smtClean="0"/>
              <a:t>Low energy</a:t>
            </a:r>
          </a:p>
          <a:p>
            <a:pPr lvl="1"/>
            <a:r>
              <a:rPr lang="en-US" dirty="0" smtClean="0"/>
              <a:t>Low intracellular </a:t>
            </a:r>
            <a:r>
              <a:rPr lang="en-US" dirty="0" err="1" smtClean="0"/>
              <a:t>Leu</a:t>
            </a:r>
            <a:r>
              <a:rPr lang="en-US" dirty="0" smtClean="0"/>
              <a:t>, Lys, </a:t>
            </a:r>
            <a:r>
              <a:rPr lang="en-US" dirty="0" err="1" smtClean="0"/>
              <a:t>Arg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Amino Acid Pool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9" y="1690687"/>
            <a:ext cx="11228735" cy="41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Amino Acid Degradation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Fates of the Carbon Skeleton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Fates of the Amino Group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62289" y="2505075"/>
            <a:ext cx="4912784" cy="368458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07402" y="2505075"/>
            <a:ext cx="4912784" cy="36845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2956" y="2505075"/>
            <a:ext cx="2358648" cy="814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1101</Words>
  <Application>Microsoft Macintosh PowerPoint</Application>
  <PresentationFormat>Widescreen</PresentationFormat>
  <Paragraphs>278</Paragraphs>
  <Slides>32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Mangal</vt:lpstr>
      <vt:lpstr>Symbol</vt:lpstr>
      <vt:lpstr>Arial</vt:lpstr>
      <vt:lpstr>Office Theme</vt:lpstr>
      <vt:lpstr>Protein and Amino Acid Catabolism and the Urea Cycle</vt:lpstr>
      <vt:lpstr>Quiz Question #1</vt:lpstr>
      <vt:lpstr>Quiz Question #2</vt:lpstr>
      <vt:lpstr>Quiz Question #3</vt:lpstr>
      <vt:lpstr>Learning Objectives</vt:lpstr>
      <vt:lpstr>Two main mechanisms of protein breakdown</vt:lpstr>
      <vt:lpstr>Why Break Down Proteins into Amino Acids</vt:lpstr>
      <vt:lpstr>The Amino Acid Pool</vt:lpstr>
      <vt:lpstr>Components of Amino Acid Degradation</vt:lpstr>
      <vt:lpstr>Most amino acids are degraded by aminotransferases</vt:lpstr>
      <vt:lpstr>BCAA’s start with a transamination</vt:lpstr>
      <vt:lpstr>Why are BCAA’s Important in Nutrition?</vt:lpstr>
      <vt:lpstr>More BCAA Catabolism</vt:lpstr>
      <vt:lpstr>Regulation of Branched Chain Ketoacid Dehydrogenase</vt:lpstr>
      <vt:lpstr>Maple Syrup Urine Disease</vt:lpstr>
      <vt:lpstr>The rest of BCAA metabolism has several steps</vt:lpstr>
      <vt:lpstr>Which amino acid(s) are ketogenic?</vt:lpstr>
      <vt:lpstr>Nitrogen rich amino acids</vt:lpstr>
      <vt:lpstr>Glutaminase Breaks Down Glutamine into Glutamate, releasing Ammonia</vt:lpstr>
      <vt:lpstr>Asparaginase Breaks Down Asparagine to Aspartate</vt:lpstr>
      <vt:lpstr>Back to the transaminases…</vt:lpstr>
      <vt:lpstr>Many Degradation Paths Lead Through Glutamate</vt:lpstr>
      <vt:lpstr>Regulation of Glutamate Dehydrogenase</vt:lpstr>
      <vt:lpstr>Which steps discussed so far do not connect energy needs to amino acid catabolism</vt:lpstr>
      <vt:lpstr>The Urea Cycle</vt:lpstr>
      <vt:lpstr>The Urea Cycle converts toxic ammonia into urea for excretion</vt:lpstr>
      <vt:lpstr>The Urea Cycle is Regulated by N-Acetylglutamate (NAG)</vt:lpstr>
      <vt:lpstr>Why would glucagon and glucocorticoids want to increase the urea cycle?</vt:lpstr>
      <vt:lpstr>Defects in the Urea Cycle</vt:lpstr>
      <vt:lpstr>Degradation of the Carbon Skeletons</vt:lpstr>
      <vt:lpstr>Glucogenic and Ketogenic</vt:lpstr>
      <vt:lpstr>Learning Objectives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47</cp:revision>
  <dcterms:created xsi:type="dcterms:W3CDTF">2016-10-26T20:12:57Z</dcterms:created>
  <dcterms:modified xsi:type="dcterms:W3CDTF">2016-10-31T17:13:16Z</dcterms:modified>
</cp:coreProperties>
</file>